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2"/>
    <p:restoredTop sz="94692"/>
  </p:normalViewPr>
  <p:slideViewPr>
    <p:cSldViewPr snapToGrid="0" snapToObjects="1">
      <p:cViewPr varScale="1">
        <p:scale>
          <a:sx n="148" d="100"/>
          <a:sy n="148" d="100"/>
        </p:scale>
        <p:origin x="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onitf/heart-disease-uci/downloads/heart-disease-uci.zip/1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EBE3-8E80-1B48-8DE7-DEFED04CC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DSC680 Portfolio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95B0A-0F37-7345-820C-88D3E9F9D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Gangadhar Dhulipala</a:t>
            </a:r>
          </a:p>
        </p:txBody>
      </p:sp>
    </p:spTree>
    <p:extLst>
      <p:ext uri="{BB962C8B-B14F-4D97-AF65-F5344CB8AC3E}">
        <p14:creationId xmlns:p14="http://schemas.microsoft.com/office/powerpoint/2010/main" val="231114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404105-8352-394E-AB7E-12A6E1538D85}"/>
              </a:ext>
            </a:extLst>
          </p:cNvPr>
          <p:cNvSpPr txBox="1"/>
          <p:nvPr/>
        </p:nvSpPr>
        <p:spPr>
          <a:xfrm>
            <a:off x="4231341" y="259976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Checking For Null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7D8AD-BE8B-724D-B51F-8444FD54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56" y="1446584"/>
            <a:ext cx="9780494" cy="3072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236ED-7E7A-784C-BD3C-66ED3B14DDE4}"/>
              </a:ext>
            </a:extLst>
          </p:cNvPr>
          <p:cNvSpPr txBox="1"/>
          <p:nvPr/>
        </p:nvSpPr>
        <p:spPr>
          <a:xfrm>
            <a:off x="2088776" y="5325035"/>
            <a:ext cx="9850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the fact that high percentage of the values corresponding to the column slope </a:t>
            </a:r>
          </a:p>
          <a:p>
            <a:r>
              <a:rPr lang="en-US" dirty="0"/>
              <a:t>are missing, its ideal to drop it from 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2852445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861DF-66F5-544E-8983-1314B797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59" y="888572"/>
            <a:ext cx="10058400" cy="4236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7BF492-0CA6-B940-8EFD-6208F77592B6}"/>
              </a:ext>
            </a:extLst>
          </p:cNvPr>
          <p:cNvSpPr txBox="1"/>
          <p:nvPr/>
        </p:nvSpPr>
        <p:spPr>
          <a:xfrm>
            <a:off x="4939553" y="116541"/>
            <a:ext cx="3281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7C7D5-C00C-4C43-86CE-C65C425B0379}"/>
              </a:ext>
            </a:extLst>
          </p:cNvPr>
          <p:cNvSpPr txBox="1"/>
          <p:nvPr/>
        </p:nvSpPr>
        <p:spPr>
          <a:xfrm>
            <a:off x="1945341" y="5450541"/>
            <a:ext cx="10140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Overall, it looks like the dataset is relatively balanced except that the number of females </a:t>
            </a:r>
          </a:p>
          <a:p>
            <a:r>
              <a:rPr lang="en-US" dirty="0"/>
              <a:t>with and without disease are relatively not balanced.</a:t>
            </a:r>
          </a:p>
        </p:txBody>
      </p:sp>
    </p:spTree>
    <p:extLst>
      <p:ext uri="{BB962C8B-B14F-4D97-AF65-F5344CB8AC3E}">
        <p14:creationId xmlns:p14="http://schemas.microsoft.com/office/powerpoint/2010/main" val="138923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EBC9D3-72B0-224A-B55E-80B7ADA80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32674"/>
            <a:ext cx="10416988" cy="4204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E549E-0B01-7247-96BB-A002FEE6979A}"/>
              </a:ext>
            </a:extLst>
          </p:cNvPr>
          <p:cNvSpPr txBox="1"/>
          <p:nvPr/>
        </p:nvSpPr>
        <p:spPr>
          <a:xfrm>
            <a:off x="4231341" y="107576"/>
            <a:ext cx="5569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Visualization – Swarm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F395B-56A0-7748-8ADB-2C138B44A09A}"/>
              </a:ext>
            </a:extLst>
          </p:cNvPr>
          <p:cNvSpPr txBox="1"/>
          <p:nvPr/>
        </p:nvSpPr>
        <p:spPr>
          <a:xfrm>
            <a:off x="1643293" y="5531224"/>
            <a:ext cx="101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categorical plot showing the distribution of cholesterol between male and females and</a:t>
            </a:r>
          </a:p>
          <a:p>
            <a:r>
              <a:rPr lang="en-US" dirty="0"/>
              <a:t>as well as separated by people with high and normal fasting blood sugar</a:t>
            </a:r>
          </a:p>
        </p:txBody>
      </p:sp>
    </p:spTree>
    <p:extLst>
      <p:ext uri="{BB962C8B-B14F-4D97-AF65-F5344CB8AC3E}">
        <p14:creationId xmlns:p14="http://schemas.microsoft.com/office/powerpoint/2010/main" val="325423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EC3BF-D750-654C-BA61-C87F7D6B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46" y="1079726"/>
            <a:ext cx="9601200" cy="3894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E2D23B-9B8A-5940-A098-C428BB501F1E}"/>
              </a:ext>
            </a:extLst>
          </p:cNvPr>
          <p:cNvSpPr txBox="1"/>
          <p:nvPr/>
        </p:nvSpPr>
        <p:spPr>
          <a:xfrm>
            <a:off x="4222376" y="206187"/>
            <a:ext cx="5017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Visualization – Box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FA912-9BB2-DC4A-BA06-7B96A02939A3}"/>
              </a:ext>
            </a:extLst>
          </p:cNvPr>
          <p:cNvSpPr txBox="1"/>
          <p:nvPr/>
        </p:nvSpPr>
        <p:spPr>
          <a:xfrm>
            <a:off x="1890607" y="5325037"/>
            <a:ext cx="10365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categorical plot showing the distribution of cholesterol between male and females and</a:t>
            </a:r>
          </a:p>
          <a:p>
            <a:r>
              <a:rPr lang="en-US" dirty="0"/>
              <a:t>as well as separated by people with high and normal fasting blood sugar. The advantage</a:t>
            </a:r>
          </a:p>
          <a:p>
            <a:r>
              <a:rPr lang="en-US" dirty="0"/>
              <a:t>With this plot is that we can clearly see the outliers</a:t>
            </a:r>
          </a:p>
        </p:txBody>
      </p:sp>
    </p:spTree>
    <p:extLst>
      <p:ext uri="{BB962C8B-B14F-4D97-AF65-F5344CB8AC3E}">
        <p14:creationId xmlns:p14="http://schemas.microsoft.com/office/powerpoint/2010/main" val="3409346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E73D3-4BF5-344C-B624-13ECA37B77C9}"/>
              </a:ext>
            </a:extLst>
          </p:cNvPr>
          <p:cNvSpPr txBox="1"/>
          <p:nvPr/>
        </p:nvSpPr>
        <p:spPr>
          <a:xfrm>
            <a:off x="2994211" y="143434"/>
            <a:ext cx="8666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Distribution of People With and With Out Disease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D26EC-4B35-4C4E-B431-FCF712D1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52" y="1059675"/>
            <a:ext cx="9897036" cy="3453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E730CB-B583-6C41-89AE-AC7AE56FC8FE}"/>
              </a:ext>
            </a:extLst>
          </p:cNvPr>
          <p:cNvSpPr txBox="1"/>
          <p:nvPr/>
        </p:nvSpPr>
        <p:spPr>
          <a:xfrm>
            <a:off x="2196352" y="5280212"/>
            <a:ext cx="9640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graph shows nice equal distribution of the population with fasting blood sugar in </a:t>
            </a:r>
          </a:p>
          <a:p>
            <a:r>
              <a:rPr lang="en-US" dirty="0"/>
              <a:t>terms of the having versus not having the disease</a:t>
            </a:r>
          </a:p>
        </p:txBody>
      </p:sp>
    </p:spTree>
    <p:extLst>
      <p:ext uri="{BB962C8B-B14F-4D97-AF65-F5344CB8AC3E}">
        <p14:creationId xmlns:p14="http://schemas.microsoft.com/office/powerpoint/2010/main" val="103022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C0FA5-72DA-F84D-9204-5CB463377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18" y="996727"/>
            <a:ext cx="10121153" cy="34131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A88543-2FD4-8745-97A4-BB2484CA79FA}"/>
              </a:ext>
            </a:extLst>
          </p:cNvPr>
          <p:cNvSpPr txBox="1"/>
          <p:nvPr/>
        </p:nvSpPr>
        <p:spPr>
          <a:xfrm>
            <a:off x="2994211" y="143434"/>
            <a:ext cx="8666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Distribution of People With and With Out Disease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553E3-F903-8D4E-B53B-ED6083CDD323}"/>
              </a:ext>
            </a:extLst>
          </p:cNvPr>
          <p:cNvSpPr txBox="1"/>
          <p:nvPr/>
        </p:nvSpPr>
        <p:spPr>
          <a:xfrm>
            <a:off x="1810870" y="4739959"/>
            <a:ext cx="965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bar chart showing the distribution of the people with and with out disease as a </a:t>
            </a:r>
          </a:p>
          <a:p>
            <a:r>
              <a:rPr lang="en-US" dirty="0"/>
              <a:t>Function of chest pain condition</a:t>
            </a:r>
          </a:p>
        </p:txBody>
      </p:sp>
    </p:spTree>
    <p:extLst>
      <p:ext uri="{BB962C8B-B14F-4D97-AF65-F5344CB8AC3E}">
        <p14:creationId xmlns:p14="http://schemas.microsoft.com/office/powerpoint/2010/main" val="388166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CD91A-68B2-5243-8C90-459098B92544}"/>
              </a:ext>
            </a:extLst>
          </p:cNvPr>
          <p:cNvSpPr txBox="1"/>
          <p:nvPr/>
        </p:nvSpPr>
        <p:spPr>
          <a:xfrm>
            <a:off x="2994211" y="143434"/>
            <a:ext cx="8666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Distribution of People With and With Out Disease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D5306-4E99-9F40-B1EA-E88344AB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47" y="808839"/>
            <a:ext cx="10336306" cy="392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B197E9-524B-404D-9139-4A959221AC43}"/>
              </a:ext>
            </a:extLst>
          </p:cNvPr>
          <p:cNvSpPr txBox="1"/>
          <p:nvPr/>
        </p:nvSpPr>
        <p:spPr>
          <a:xfrm>
            <a:off x="1766047" y="5325035"/>
            <a:ext cx="1017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a leaf plot visualization showing the distribution of the male and female population as </a:t>
            </a:r>
          </a:p>
          <a:p>
            <a:r>
              <a:rPr lang="en-US" dirty="0"/>
              <a:t>function of disease and no disease</a:t>
            </a:r>
          </a:p>
        </p:txBody>
      </p:sp>
    </p:spTree>
    <p:extLst>
      <p:ext uri="{BB962C8B-B14F-4D97-AF65-F5344CB8AC3E}">
        <p14:creationId xmlns:p14="http://schemas.microsoft.com/office/powerpoint/2010/main" val="612984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DC91-485E-354B-84EE-C99B063E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304933"/>
            <a:ext cx="8911687" cy="1280890"/>
          </a:xfrm>
        </p:spPr>
        <p:txBody>
          <a:bodyPr/>
          <a:lstStyle/>
          <a:p>
            <a:r>
              <a:rPr lang="en-US" dirty="0"/>
              <a:t>Pair Plot – To Look at Correlations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6EF9E-4C90-4F4C-ABB6-952A8925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095555"/>
            <a:ext cx="7238313" cy="45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8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87455-5E07-2940-9F1D-E34152B12491}"/>
              </a:ext>
            </a:extLst>
          </p:cNvPr>
          <p:cNvSpPr txBox="1"/>
          <p:nvPr/>
        </p:nvSpPr>
        <p:spPr>
          <a:xfrm>
            <a:off x="3646268" y="163395"/>
            <a:ext cx="6227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Fitting – ADA Boost Classifier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5F657-9E27-014E-BC19-A3183A09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97" y="998634"/>
            <a:ext cx="9868619" cy="3659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F0D50-D5CC-C147-A05F-258F5D64FE1F}"/>
              </a:ext>
            </a:extLst>
          </p:cNvPr>
          <p:cNvSpPr txBox="1"/>
          <p:nvPr/>
        </p:nvSpPr>
        <p:spPr>
          <a:xfrm>
            <a:off x="2122097" y="5357004"/>
            <a:ext cx="1003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Checking to make sure the data types are fine before going into the ADA boost classifier</a:t>
            </a:r>
          </a:p>
        </p:txBody>
      </p:sp>
    </p:spTree>
    <p:extLst>
      <p:ext uri="{BB962C8B-B14F-4D97-AF65-F5344CB8AC3E}">
        <p14:creationId xmlns:p14="http://schemas.microsoft.com/office/powerpoint/2010/main" val="393930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7F353-4F6A-8E47-A7C2-F47817CF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44" y="879895"/>
            <a:ext cx="10812332" cy="3195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5B8AF0-7970-9C46-BE0C-24DCE4F68682}"/>
              </a:ext>
            </a:extLst>
          </p:cNvPr>
          <p:cNvSpPr txBox="1"/>
          <p:nvPr/>
        </p:nvSpPr>
        <p:spPr>
          <a:xfrm>
            <a:off x="3019245" y="215660"/>
            <a:ext cx="6809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Splitting the dataset into test and training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EF56A-3597-7647-9BDE-9F11D72A0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44" y="5304562"/>
            <a:ext cx="10812332" cy="1255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D7522-3218-2547-AB45-F5825916991C}"/>
              </a:ext>
            </a:extLst>
          </p:cNvPr>
          <p:cNvSpPr txBox="1"/>
          <p:nvPr/>
        </p:nvSpPr>
        <p:spPr>
          <a:xfrm>
            <a:off x="4991843" y="4571373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46754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6EE7F-3BC2-DF40-97A3-5E241B56FCA7}"/>
              </a:ext>
            </a:extLst>
          </p:cNvPr>
          <p:cNvSpPr txBox="1"/>
          <p:nvPr/>
        </p:nvSpPr>
        <p:spPr>
          <a:xfrm>
            <a:off x="3191436" y="439270"/>
            <a:ext cx="388920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Outline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Project Scope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Research Questions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Intended Methods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Data Overview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Data Visualization EDA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Model Fitting</a:t>
            </a:r>
          </a:p>
        </p:txBody>
      </p:sp>
    </p:spTree>
    <p:extLst>
      <p:ext uri="{BB962C8B-B14F-4D97-AF65-F5344CB8AC3E}">
        <p14:creationId xmlns:p14="http://schemas.microsoft.com/office/powerpoint/2010/main" val="1343726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7DB7B-96C2-5C4B-B706-20C27F53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20" y="1254119"/>
            <a:ext cx="10636371" cy="2805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7C4949-5B34-D24E-AAD6-8EA2C9A13F5E}"/>
              </a:ext>
            </a:extLst>
          </p:cNvPr>
          <p:cNvSpPr txBox="1"/>
          <p:nvPr/>
        </p:nvSpPr>
        <p:spPr>
          <a:xfrm>
            <a:off x="2993366" y="276045"/>
            <a:ext cx="6441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Fitting the data to the ADA Boost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73D9A-5AB5-BB4B-93B3-10F4C111F1A6}"/>
              </a:ext>
            </a:extLst>
          </p:cNvPr>
          <p:cNvSpPr txBox="1"/>
          <p:nvPr/>
        </p:nvSpPr>
        <p:spPr>
          <a:xfrm>
            <a:off x="2544792" y="4968815"/>
            <a:ext cx="750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model using the ADA Boost classifier is ~ 80 %</a:t>
            </a:r>
          </a:p>
        </p:txBody>
      </p:sp>
    </p:spTree>
    <p:extLst>
      <p:ext uri="{BB962C8B-B14F-4D97-AF65-F5344CB8AC3E}">
        <p14:creationId xmlns:p14="http://schemas.microsoft.com/office/powerpoint/2010/main" val="2581804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6ECD64-80DC-A046-B6F8-38B6979C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96" y="1137691"/>
            <a:ext cx="11090568" cy="4107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E34092-788C-5C48-A7A3-6BA73631D25E}"/>
              </a:ext>
            </a:extLst>
          </p:cNvPr>
          <p:cNvSpPr txBox="1"/>
          <p:nvPr/>
        </p:nvSpPr>
        <p:spPr>
          <a:xfrm>
            <a:off x="3646268" y="163395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Fitting –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15886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A515EE-70EE-014D-BCA5-5CD39173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86" y="804672"/>
            <a:ext cx="11500696" cy="2516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18A9B-0096-144C-8E74-152DB1C274BC}"/>
              </a:ext>
            </a:extLst>
          </p:cNvPr>
          <p:cNvSpPr txBox="1"/>
          <p:nvPr/>
        </p:nvSpPr>
        <p:spPr>
          <a:xfrm>
            <a:off x="2251496" y="163901"/>
            <a:ext cx="9180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Accuracy and F1 Scores Based on Logistic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59581-EDB2-6244-8E58-7FC6820FFA3E}"/>
              </a:ext>
            </a:extLst>
          </p:cNvPr>
          <p:cNvSpPr txBox="1"/>
          <p:nvPr/>
        </p:nvSpPr>
        <p:spPr>
          <a:xfrm>
            <a:off x="2329132" y="6326224"/>
            <a:ext cx="873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evaluation scores by different matrix showed an accuracy close to 83 %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0A40-D6FB-7443-A35F-403333216EBB}"/>
              </a:ext>
            </a:extLst>
          </p:cNvPr>
          <p:cNvSpPr txBox="1"/>
          <p:nvPr/>
        </p:nvSpPr>
        <p:spPr>
          <a:xfrm>
            <a:off x="3640347" y="3830129"/>
            <a:ext cx="5663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Logistic Regression – Cross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38698-22B6-0140-ABAA-508E00CB5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5" y="4424360"/>
            <a:ext cx="11500696" cy="176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55287-4F31-9248-B6AA-C0CA9AE6336D}"/>
              </a:ext>
            </a:extLst>
          </p:cNvPr>
          <p:cNvSpPr txBox="1"/>
          <p:nvPr/>
        </p:nvSpPr>
        <p:spPr>
          <a:xfrm>
            <a:off x="3579962" y="86265"/>
            <a:ext cx="503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Logistic Regression – Grid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5A6BE-7055-5C4C-970B-056E9E51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43" y="1123472"/>
            <a:ext cx="11039734" cy="4535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FF85D-242C-E749-B4F9-ADE99ABC6A0F}"/>
              </a:ext>
            </a:extLst>
          </p:cNvPr>
          <p:cNvSpPr txBox="1"/>
          <p:nvPr/>
        </p:nvSpPr>
        <p:spPr>
          <a:xfrm>
            <a:off x="3053750" y="6049804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Identifying the best hyper parameters – L1 penalty</a:t>
            </a:r>
          </a:p>
        </p:txBody>
      </p:sp>
    </p:spTree>
    <p:extLst>
      <p:ext uri="{BB962C8B-B14F-4D97-AF65-F5344CB8AC3E}">
        <p14:creationId xmlns:p14="http://schemas.microsoft.com/office/powerpoint/2010/main" val="1456787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15D27-8714-B24F-ACB3-DBE5ACED5D8C}"/>
              </a:ext>
            </a:extLst>
          </p:cNvPr>
          <p:cNvSpPr txBox="1"/>
          <p:nvPr/>
        </p:nvSpPr>
        <p:spPr>
          <a:xfrm>
            <a:off x="4088921" y="146649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Predictions Using Grid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DE2B1-8505-C64B-9D4A-A0BE4198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51" y="707444"/>
            <a:ext cx="10420710" cy="4888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61C32-7FFB-334A-A025-4F2EE1F6FC92}"/>
              </a:ext>
            </a:extLst>
          </p:cNvPr>
          <p:cNvSpPr txBox="1"/>
          <p:nvPr/>
        </p:nvSpPr>
        <p:spPr>
          <a:xfrm>
            <a:off x="1485223" y="5960853"/>
            <a:ext cx="107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obtained by using the hyper parameters provided by grid search is close to 84%</a:t>
            </a:r>
          </a:p>
        </p:txBody>
      </p:sp>
    </p:spTree>
    <p:extLst>
      <p:ext uri="{BB962C8B-B14F-4D97-AF65-F5344CB8AC3E}">
        <p14:creationId xmlns:p14="http://schemas.microsoft.com/office/powerpoint/2010/main" val="11184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C8823-5FB7-F646-B04D-F4D9C27C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25" y="729909"/>
            <a:ext cx="10458089" cy="3298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02789B-4B5A-3346-AF08-1A75B067948E}"/>
              </a:ext>
            </a:extLst>
          </p:cNvPr>
          <p:cNvSpPr txBox="1"/>
          <p:nvPr/>
        </p:nvSpPr>
        <p:spPr>
          <a:xfrm>
            <a:off x="2941388" y="0"/>
            <a:ext cx="7922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Validating the Parameters Obtained by Grid Search</a:t>
            </a:r>
          </a:p>
        </p:txBody>
      </p:sp>
    </p:spTree>
    <p:extLst>
      <p:ext uri="{BB962C8B-B14F-4D97-AF65-F5344CB8AC3E}">
        <p14:creationId xmlns:p14="http://schemas.microsoft.com/office/powerpoint/2010/main" val="4001556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61133-7411-6F48-9721-CEFC30A6BAD9}"/>
              </a:ext>
            </a:extLst>
          </p:cNvPr>
          <p:cNvSpPr txBox="1"/>
          <p:nvPr/>
        </p:nvSpPr>
        <p:spPr>
          <a:xfrm>
            <a:off x="4114801" y="120770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Fitting 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252F0-4EC3-1442-B1E5-97FA1306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426" y="729077"/>
            <a:ext cx="10248182" cy="2201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F8C8E-8348-F340-900E-EFB5DFAFBCE8}"/>
              </a:ext>
            </a:extLst>
          </p:cNvPr>
          <p:cNvSpPr txBox="1"/>
          <p:nvPr/>
        </p:nvSpPr>
        <p:spPr>
          <a:xfrm>
            <a:off x="3234907" y="3378680"/>
            <a:ext cx="6474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predictions and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3560D-7F97-A742-A64C-18BCBAA64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78" y="4219908"/>
            <a:ext cx="10354930" cy="22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80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F2175A-BC92-584B-B340-2AEC935AF31C}"/>
              </a:ext>
            </a:extLst>
          </p:cNvPr>
          <p:cNvSpPr txBox="1"/>
          <p:nvPr/>
        </p:nvSpPr>
        <p:spPr>
          <a:xfrm>
            <a:off x="4520242" y="138023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 Search 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6DABD-B1EA-1044-ACF4-83F7F6F9D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47" y="590599"/>
            <a:ext cx="9421624" cy="3946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746785-6004-A84D-BDC1-3E2B722F9AFC}"/>
              </a:ext>
            </a:extLst>
          </p:cNvPr>
          <p:cNvSpPr txBox="1"/>
          <p:nvPr/>
        </p:nvSpPr>
        <p:spPr>
          <a:xfrm>
            <a:off x="5408762" y="468989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582D1-14EC-6949-9CE1-54958151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47" y="5274886"/>
            <a:ext cx="9514936" cy="14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31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64C43D-BC55-2B43-886A-0022433DC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45" y="648599"/>
            <a:ext cx="10265434" cy="4858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654319-868E-014D-B022-B67DAA202DDC}"/>
              </a:ext>
            </a:extLst>
          </p:cNvPr>
          <p:cNvSpPr txBox="1"/>
          <p:nvPr/>
        </p:nvSpPr>
        <p:spPr>
          <a:xfrm>
            <a:off x="2812210" y="120769"/>
            <a:ext cx="759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Calculating the accuracy of the Random Forest after Grid Search </a:t>
            </a:r>
          </a:p>
        </p:txBody>
      </p:sp>
    </p:spTree>
    <p:extLst>
      <p:ext uri="{BB962C8B-B14F-4D97-AF65-F5344CB8AC3E}">
        <p14:creationId xmlns:p14="http://schemas.microsoft.com/office/powerpoint/2010/main" val="2261997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EC3F9-70AA-4E49-BA7B-0D9CB3FEFA3A}"/>
              </a:ext>
            </a:extLst>
          </p:cNvPr>
          <p:cNvSpPr txBox="1"/>
          <p:nvPr/>
        </p:nvSpPr>
        <p:spPr>
          <a:xfrm>
            <a:off x="2631056" y="181154"/>
            <a:ext cx="717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 Validation Combined with Grid Search – 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A6447-C31E-244D-A56B-77EF442A3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31" y="799029"/>
            <a:ext cx="10039403" cy="53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4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51C2D-0668-F54D-859B-4BFB93ED033D}"/>
              </a:ext>
            </a:extLst>
          </p:cNvPr>
          <p:cNvSpPr txBox="1"/>
          <p:nvPr/>
        </p:nvSpPr>
        <p:spPr>
          <a:xfrm>
            <a:off x="4356848" y="119119"/>
            <a:ext cx="2752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Project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185E6-C4EA-914A-A384-1526844D35D4}"/>
              </a:ext>
            </a:extLst>
          </p:cNvPr>
          <p:cNvSpPr txBox="1"/>
          <p:nvPr/>
        </p:nvSpPr>
        <p:spPr>
          <a:xfrm>
            <a:off x="2438129" y="1206570"/>
            <a:ext cx="9724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Dataset Location:-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u="sng" dirty="0">
                <a:hlinkClick r:id="rId2"/>
              </a:rPr>
              <a:t>https://www.kaggle.com/ronitf/heart-disease-uci/downloads/heart-disease-uci.zip/1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AF4CD-C6DD-C94C-B688-AFB61ABA07EE}"/>
              </a:ext>
            </a:extLst>
          </p:cNvPr>
          <p:cNvSpPr txBox="1"/>
          <p:nvPr/>
        </p:nvSpPr>
        <p:spPr>
          <a:xfrm>
            <a:off x="2519082" y="3012141"/>
            <a:ext cx="95622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Information:-</a:t>
            </a:r>
          </a:p>
          <a:p>
            <a:endParaRPr lang="en-US" dirty="0"/>
          </a:p>
          <a:p>
            <a:r>
              <a:rPr lang="en-US" dirty="0"/>
              <a:t>The dataset has about 14 attributes which are mainly the health profile attributes of </a:t>
            </a:r>
          </a:p>
          <a:p>
            <a:r>
              <a:rPr lang="en-US" dirty="0"/>
              <a:t>different patients. For example, for each of the patients listed in the dataset, the </a:t>
            </a:r>
          </a:p>
          <a:p>
            <a:r>
              <a:rPr lang="en-US" dirty="0"/>
              <a:t>data points include their heart rates, blood pressure in the resting versus active time </a:t>
            </a:r>
          </a:p>
          <a:p>
            <a:r>
              <a:rPr lang="en-US" dirty="0"/>
              <a:t>heart care, whether they are smokers or non-smokers etc. Given such information </a:t>
            </a:r>
          </a:p>
          <a:p>
            <a:r>
              <a:rPr lang="en-US" dirty="0"/>
              <a:t>about the patients, I am going to see if these algorithms are capable of predicting </a:t>
            </a:r>
          </a:p>
          <a:p>
            <a:r>
              <a:rPr lang="en-US" dirty="0"/>
              <a:t>heart disease in patients.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88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DA8A1-A398-C647-A2EB-E6ACAEE802EF}"/>
              </a:ext>
            </a:extLst>
          </p:cNvPr>
          <p:cNvSpPr txBox="1"/>
          <p:nvPr/>
        </p:nvSpPr>
        <p:spPr>
          <a:xfrm>
            <a:off x="3122762" y="207034"/>
            <a:ext cx="661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Calculation Using the Grid SearchCV 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FD638-0097-B94D-B69D-7A6C7BD6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19" y="754685"/>
            <a:ext cx="10207925" cy="50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53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D909BC-F72C-6341-9EAB-EDD8A87F5F87}"/>
              </a:ext>
            </a:extLst>
          </p:cNvPr>
          <p:cNvSpPr txBox="1"/>
          <p:nvPr/>
        </p:nvSpPr>
        <p:spPr>
          <a:xfrm>
            <a:off x="4787660" y="267419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8E130-A137-0541-93FF-4FC9AF31A990}"/>
              </a:ext>
            </a:extLst>
          </p:cNvPr>
          <p:cNvSpPr txBox="1"/>
          <p:nvPr/>
        </p:nvSpPr>
        <p:spPr>
          <a:xfrm>
            <a:off x="1725283" y="1535502"/>
            <a:ext cx="1037976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goal of the project was to build an algorithm that is able to accurately predict the </a:t>
            </a:r>
          </a:p>
          <a:p>
            <a:r>
              <a:rPr lang="en-US" dirty="0"/>
              <a:t>     heart disease given the patient attributes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 were altogether three different classification models were used to assess the ability</a:t>
            </a:r>
          </a:p>
          <a:p>
            <a:r>
              <a:rPr lang="en-US" dirty="0"/>
              <a:t>    of prediction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All the three classification models showed an accuracy of about 84%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Given the size of the dataset, the models were able to predict the heart disease with </a:t>
            </a:r>
          </a:p>
          <a:p>
            <a:r>
              <a:rPr lang="en-US" dirty="0"/>
              <a:t>    reasonable accuracy</a:t>
            </a:r>
          </a:p>
        </p:txBody>
      </p:sp>
    </p:spTree>
    <p:extLst>
      <p:ext uri="{BB962C8B-B14F-4D97-AF65-F5344CB8AC3E}">
        <p14:creationId xmlns:p14="http://schemas.microsoft.com/office/powerpoint/2010/main" val="61114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3FBB9-1516-3441-8E8F-F491C6FA8BB4}"/>
              </a:ext>
            </a:extLst>
          </p:cNvPr>
          <p:cNvSpPr txBox="1"/>
          <p:nvPr/>
        </p:nvSpPr>
        <p:spPr>
          <a:xfrm>
            <a:off x="4356848" y="190837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Research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852E4-E11A-974B-A89B-C27F8E2060D2}"/>
              </a:ext>
            </a:extLst>
          </p:cNvPr>
          <p:cNvSpPr txBox="1"/>
          <p:nvPr/>
        </p:nvSpPr>
        <p:spPr>
          <a:xfrm>
            <a:off x="1963271" y="1479177"/>
            <a:ext cx="103877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research question in the current dataset is all about identifying the attributes that </a:t>
            </a:r>
          </a:p>
          <a:p>
            <a:r>
              <a:rPr lang="en-US" dirty="0"/>
              <a:t>     are more likely to predict the presence of heart disease in a given patient. The outcome </a:t>
            </a:r>
          </a:p>
          <a:p>
            <a:r>
              <a:rPr lang="en-US" dirty="0"/>
              <a:t>     will be really helpful and has a lot of practical applications in the real world.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For example, healthcare providers and hospitals, primary care physicians can use such </a:t>
            </a:r>
          </a:p>
          <a:p>
            <a:r>
              <a:rPr lang="en-US" dirty="0"/>
              <a:t>     information to predict the disease in the patients and hence will be able to provide </a:t>
            </a:r>
          </a:p>
          <a:p>
            <a:r>
              <a:rPr lang="en-US" dirty="0"/>
              <a:t>     preventive measures to their patients.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8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B61A3-E94E-FD46-BF35-6331A0BE3C83}"/>
              </a:ext>
            </a:extLst>
          </p:cNvPr>
          <p:cNvSpPr txBox="1"/>
          <p:nvPr/>
        </p:nvSpPr>
        <p:spPr>
          <a:xfrm>
            <a:off x="4607859" y="206189"/>
            <a:ext cx="341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Intended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45D12-0F2C-B04D-AEBE-3EA26CF84756}"/>
              </a:ext>
            </a:extLst>
          </p:cNvPr>
          <p:cNvSpPr txBox="1"/>
          <p:nvPr/>
        </p:nvSpPr>
        <p:spPr>
          <a:xfrm>
            <a:off x="2752165" y="1281952"/>
            <a:ext cx="92352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Since, it’s a classification issue-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approach is to use multiple classification algorithms together instead of </a:t>
            </a:r>
          </a:p>
          <a:p>
            <a:r>
              <a:rPr lang="en-US" dirty="0"/>
              <a:t>     sticking with a single algorithm.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By taking the above approach, I plan to understand the performance of one </a:t>
            </a:r>
          </a:p>
          <a:p>
            <a:r>
              <a:rPr lang="en-US" dirty="0"/>
              <a:t>    algorithm versus the other.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Specifically, Logistic Regression, Naïve Bayes, Random Forests and SVM will be </a:t>
            </a:r>
          </a:p>
          <a:p>
            <a:r>
              <a:rPr lang="en-US" dirty="0"/>
              <a:t>    applied and the accuracy associated with each of them will be reported.</a:t>
            </a:r>
          </a:p>
        </p:txBody>
      </p:sp>
    </p:spTree>
    <p:extLst>
      <p:ext uri="{BB962C8B-B14F-4D97-AF65-F5344CB8AC3E}">
        <p14:creationId xmlns:p14="http://schemas.microsoft.com/office/powerpoint/2010/main" val="293020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AD8F5-A622-7B41-B666-15F0B3A15D71}"/>
              </a:ext>
            </a:extLst>
          </p:cNvPr>
          <p:cNvSpPr txBox="1"/>
          <p:nvPr/>
        </p:nvSpPr>
        <p:spPr>
          <a:xfrm>
            <a:off x="2680448" y="206189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B415B-24A5-B547-A5DC-D3F9B1A3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65" y="779290"/>
            <a:ext cx="8830236" cy="2107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8E187F-5E20-F349-A386-F8F26060A7BA}"/>
              </a:ext>
            </a:extLst>
          </p:cNvPr>
          <p:cNvSpPr txBox="1"/>
          <p:nvPr/>
        </p:nvSpPr>
        <p:spPr>
          <a:xfrm>
            <a:off x="2608730" y="3118861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34EDF-B13F-4341-9583-531B6D86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448" y="3812752"/>
            <a:ext cx="8901953" cy="28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5711B-2C2C-DC4D-9E0C-C20AE344CB42}"/>
              </a:ext>
            </a:extLst>
          </p:cNvPr>
          <p:cNvSpPr txBox="1"/>
          <p:nvPr/>
        </p:nvSpPr>
        <p:spPr>
          <a:xfrm>
            <a:off x="4446495" y="233082"/>
            <a:ext cx="4463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Handling the Data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CFACC-474B-B949-89BB-C539B3EC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1402196"/>
            <a:ext cx="9834282" cy="38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3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AD6B69-3D6B-E341-9C79-97D1401F3655}"/>
              </a:ext>
            </a:extLst>
          </p:cNvPr>
          <p:cNvSpPr txBox="1"/>
          <p:nvPr/>
        </p:nvSpPr>
        <p:spPr>
          <a:xfrm>
            <a:off x="3254187" y="98893"/>
            <a:ext cx="7697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Visualizing the First Five Rows of the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42C8D-E2EC-9C42-8523-97AF94AB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11" y="954870"/>
            <a:ext cx="9475694" cy="2117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6F7B4D-6BA6-8D4E-916D-2C70859B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82" y="4360375"/>
            <a:ext cx="9747197" cy="2237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24A371-1C4E-7246-8353-A027EF9211DE}"/>
              </a:ext>
            </a:extLst>
          </p:cNvPr>
          <p:cNvSpPr txBox="1"/>
          <p:nvPr/>
        </p:nvSpPr>
        <p:spPr>
          <a:xfrm>
            <a:off x="3254187" y="3738283"/>
            <a:ext cx="7430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Renaming the Columns to reflect the codebook </a:t>
            </a:r>
          </a:p>
        </p:txBody>
      </p:sp>
    </p:spTree>
    <p:extLst>
      <p:ext uri="{BB962C8B-B14F-4D97-AF65-F5344CB8AC3E}">
        <p14:creationId xmlns:p14="http://schemas.microsoft.com/office/powerpoint/2010/main" val="101757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510CB-3540-324F-86B1-2B157AF4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3" y="1141691"/>
            <a:ext cx="10464250" cy="3618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D5108D-274A-A645-8198-A87055A270E1}"/>
              </a:ext>
            </a:extLst>
          </p:cNvPr>
          <p:cNvSpPr txBox="1"/>
          <p:nvPr/>
        </p:nvSpPr>
        <p:spPr>
          <a:xfrm>
            <a:off x="2626658" y="233363"/>
            <a:ext cx="777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Converting the Strings into numerical values</a:t>
            </a:r>
          </a:p>
        </p:txBody>
      </p:sp>
    </p:spTree>
    <p:extLst>
      <p:ext uri="{BB962C8B-B14F-4D97-AF65-F5344CB8AC3E}">
        <p14:creationId xmlns:p14="http://schemas.microsoft.com/office/powerpoint/2010/main" val="20558303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201</TotalTime>
  <Words>791</Words>
  <Application>Microsoft Macintosh PowerPoint</Application>
  <PresentationFormat>Widescreen</PresentationFormat>
  <Paragraphs>118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Century Gothic</vt:lpstr>
      <vt:lpstr>Wingdings</vt:lpstr>
      <vt:lpstr>Wingdings 3</vt:lpstr>
      <vt:lpstr>Wisp</vt:lpstr>
      <vt:lpstr>DSC680 Portfolio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Pair Plot – To Look at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DSC680 Portfolio Project</dc:title>
  <dc:creator>Gangadhar Dhulipala</dc:creator>
  <cp:lastModifiedBy>Gangadhar Dhulipala</cp:lastModifiedBy>
  <cp:revision>20</cp:revision>
  <dcterms:created xsi:type="dcterms:W3CDTF">2019-09-15T13:12:20Z</dcterms:created>
  <dcterms:modified xsi:type="dcterms:W3CDTF">2019-09-18T03:17:52Z</dcterms:modified>
</cp:coreProperties>
</file>